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2" r:id="rId12"/>
    <p:sldId id="264" r:id="rId13"/>
    <p:sldId id="265" r:id="rId14"/>
    <p:sldId id="261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DDF3FF"/>
    <a:srgbClr val="0056A0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1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21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48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1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6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8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58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69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4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E8F39F9-880A-47CC-8493-19B3AA610C4E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685500-23D7-4F13-97C5-F2672ADBB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9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" y="6169067"/>
            <a:ext cx="2232661" cy="4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52749"/>
            <a:ext cx="9144000" cy="8457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l-N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Multi-Orde</a:t>
            </a:r>
            <a:endParaRPr lang="nl-NL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8465"/>
            <a:ext cx="9144000" cy="1655762"/>
          </a:xfrm>
          <a:effectLst>
            <a:outerShdw blurRad="76200" dist="25400" dir="2700000" algn="tl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Clingendael Strategische Monitor 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3629" y="6148491"/>
            <a:ext cx="1054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Februari 2017</a:t>
            </a:r>
            <a:endParaRPr lang="nl-NL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98" y="5659208"/>
            <a:ext cx="2292786" cy="7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682"/>
            <a:ext cx="10515600" cy="1325563"/>
          </a:xfrm>
        </p:spPr>
        <p:txBody>
          <a:bodyPr>
            <a:noAutofit/>
          </a:bodyPr>
          <a:lstStyle/>
          <a:p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Internationale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orde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/>
            </a:r>
            <a:b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</a:br>
            <a:r>
              <a:rPr lang="en-US" sz="2800" b="0" spc="-1" dirty="0" err="1">
                <a:uFill>
                  <a:solidFill>
                    <a:srgbClr val="FFFFFF"/>
                  </a:solidFill>
                </a:uFill>
                <a:ea typeface="Verdana"/>
              </a:rPr>
              <a:t>Nalevingsscores</a:t>
            </a:r>
            <a:r>
              <a:rPr lang="en-US" sz="2800" b="0" spc="-1" dirty="0">
                <a:uFill>
                  <a:solidFill>
                    <a:srgbClr val="FFFFFF"/>
                  </a:solidFill>
                </a:uFill>
                <a:ea typeface="Verdana"/>
              </a:rPr>
              <a:t> G8/G20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03" y="2014031"/>
            <a:ext cx="5932571" cy="44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8894" y="348193"/>
            <a:ext cx="10515600" cy="70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/>
              <a:t>Internationale</a:t>
            </a:r>
            <a:r>
              <a:rPr lang="nl-NL" sz="4000" dirty="0"/>
              <a:t> orde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23" y="1218198"/>
            <a:ext cx="603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8894" y="348193"/>
            <a:ext cx="10515600" cy="70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/>
              <a:t>Multi-Orde</a:t>
            </a:r>
            <a:endParaRPr lang="nl-NL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" y="6169067"/>
            <a:ext cx="2232661" cy="4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8894" y="348193"/>
            <a:ext cx="10515600" cy="70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/>
              <a:t>Multi-Orde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" y="6169067"/>
            <a:ext cx="2232661" cy="4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Beleidsimplicaties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2646"/>
            <a:ext cx="10515600" cy="2991853"/>
          </a:xfrm>
        </p:spPr>
        <p:txBody>
          <a:bodyPr>
            <a:normAutofit/>
          </a:bodyPr>
          <a:lstStyle/>
          <a:p>
            <a:pPr marL="457154" indent="-51435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Heroverwegen van huidige strategische oriëntatie</a:t>
            </a:r>
          </a:p>
          <a:p>
            <a:pPr marL="457154" indent="-51435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Pragmatisch multilateralisme </a:t>
            </a:r>
          </a:p>
          <a:p>
            <a:pPr marL="457154" indent="-51435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Noodzaak geïntegreerde strategie/coördinatie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5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Dank voor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uw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aandacht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9020"/>
            <a:ext cx="10515600" cy="867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clingendael.nl/</a:t>
            </a:r>
            <a:r>
              <a:rPr lang="nl-N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monitor2017</a:t>
            </a:r>
            <a:endParaRPr lang="en-GB" sz="5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245" y="923925"/>
            <a:ext cx="5289055" cy="2030083"/>
          </a:xfrm>
        </p:spPr>
        <p:txBody>
          <a:bodyPr>
            <a:noAutofit/>
          </a:bodyPr>
          <a:lstStyle/>
          <a:p>
            <a:pPr algn="r"/>
            <a:r>
              <a:rPr lang="nl-NL" sz="6000" b="1" dirty="0"/>
              <a:t>Wat is er</a:t>
            </a:r>
            <a:br>
              <a:rPr lang="nl-NL" sz="6000" b="1" dirty="0"/>
            </a:br>
            <a:r>
              <a:rPr lang="nl-NL" sz="6000" b="1" dirty="0"/>
              <a:t>aan de hand</a:t>
            </a:r>
            <a:br>
              <a:rPr lang="nl-NL" sz="6000" b="1" dirty="0"/>
            </a:br>
            <a:r>
              <a:rPr lang="nl-NL" sz="6000" b="1" dirty="0"/>
              <a:t>in de wereld?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86" y="747232"/>
            <a:ext cx="4092972" cy="54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Huidige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strategische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oriëntatie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838200" y="2139066"/>
            <a:ext cx="45434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 wereld is in beweging door verschuivende geopolitieke en economische machtsverhoudingen”</a:t>
            </a:r>
          </a:p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Ministerie van Defensie, In het belang van Nederland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1291" y="2139065"/>
            <a:ext cx="4720590" cy="34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 wereld is ondoorzichtiger en onvoorspelbaarder geworden met de opkomst van nieuwe geopolitieke en economische grote mogendheden en verschuivende internationale machtsverhoudingen”</a:t>
            </a:r>
          </a:p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 Veiligheidsstrategie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934075" y="2139065"/>
            <a:ext cx="0" cy="3477876"/>
          </a:xfrm>
          <a:prstGeom prst="line">
            <a:avLst/>
          </a:prstGeom>
          <a:ln w="15875">
            <a:solidFill>
              <a:schemeClr val="bg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7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682"/>
            <a:ext cx="10515600" cy="1325563"/>
          </a:xfrm>
        </p:spPr>
        <p:txBody>
          <a:bodyPr>
            <a:noAutofit/>
          </a:bodyPr>
          <a:lstStyle/>
          <a:p>
            <a:r>
              <a:rPr lang="nl-NL" dirty="0"/>
              <a:t>Is dat zo?</a:t>
            </a:r>
            <a:br>
              <a:rPr lang="nl-NL" dirty="0"/>
            </a:br>
            <a:r>
              <a:rPr lang="nl-NL" sz="2800" b="0" dirty="0"/>
              <a:t>CSM meet deze ideeën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058" y="2340141"/>
            <a:ext cx="7265068" cy="3039979"/>
          </a:xfrm>
        </p:spPr>
        <p:txBody>
          <a:bodyPr/>
          <a:lstStyle/>
          <a:p>
            <a:pPr marL="5715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vragen centraal:</a:t>
            </a:r>
            <a:b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77" lvl="1" indent="-51435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 dreigingsbeeld kan worden verwacht voor de EU en haar lidstaten in 2021?</a:t>
            </a:r>
            <a:endParaRPr lang="nl-NL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77" lvl="1" indent="-51435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welke richting ontwikkelt de </a:t>
            </a:r>
            <a:r>
              <a:rPr lang="nl-NL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rules-based</a:t>
            </a:r>
            <a:r>
              <a:rPr lang="nl-NL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zich tegen 2021?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890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10 verschillende thema’s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7" y="1590397"/>
            <a:ext cx="7715225" cy="44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682"/>
            <a:ext cx="10515600" cy="1325563"/>
          </a:xfrm>
        </p:spPr>
        <p:txBody>
          <a:bodyPr>
            <a:noAutofit/>
          </a:bodyPr>
          <a:lstStyle/>
          <a:p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methodologie</a:t>
            </a:r>
            <a:br>
              <a:rPr lang="nl-NL" dirty="0"/>
            </a:br>
            <a:r>
              <a:rPr lang="nl-NL" sz="2800" b="0" dirty="0"/>
              <a:t>Clingendael </a:t>
            </a:r>
            <a:r>
              <a:rPr lang="nl-NL" sz="2800" b="0" dirty="0" err="1"/>
              <a:t>structured</a:t>
            </a:r>
            <a:r>
              <a:rPr lang="nl-NL" sz="2800" b="0" dirty="0"/>
              <a:t> expert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5511"/>
            <a:ext cx="7265068" cy="592712"/>
          </a:xfrm>
        </p:spPr>
        <p:txBody>
          <a:bodyPr>
            <a:normAutofit/>
          </a:bodyPr>
          <a:lstStyle/>
          <a:p>
            <a:pPr marL="5715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 experts centraal – basis in kwantitatieve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14" y="2259657"/>
            <a:ext cx="6901113" cy="27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1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682"/>
            <a:ext cx="10515600" cy="1325563"/>
          </a:xfrm>
        </p:spPr>
        <p:txBody>
          <a:bodyPr>
            <a:noAutofit/>
          </a:bodyPr>
          <a:lstStyle/>
          <a:p>
            <a:r>
              <a:rPr lang="nl-NL" sz="2800" b="0" dirty="0"/>
              <a:t>Voorbeeld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/>
            </a:r>
            <a:b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</a:b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Territoriale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integriteit</a:t>
            </a:r>
            <a:endParaRPr lang="nl-NL" sz="36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87" y="1895228"/>
            <a:ext cx="7020426" cy="39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682"/>
            <a:ext cx="10515600" cy="1325563"/>
          </a:xfrm>
        </p:spPr>
        <p:txBody>
          <a:bodyPr>
            <a:noAutofit/>
          </a:bodyPr>
          <a:lstStyle/>
          <a:p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Bedreiging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veiligheidsbelangen</a:t>
            </a:r>
            <a:endParaRPr lang="en-US" spc="-1" dirty="0">
              <a:uFill>
                <a:solidFill>
                  <a:srgbClr val="FFFFFF"/>
                </a:solidFill>
              </a:uFill>
              <a:ea typeface="Verdana"/>
            </a:endParaRPr>
          </a:p>
        </p:txBody>
      </p:sp>
      <p:graphicFrame>
        <p:nvGraphicFramePr>
          <p:cNvPr id="4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57007"/>
              </p:ext>
            </p:extLst>
          </p:nvPr>
        </p:nvGraphicFramePr>
        <p:xfrm>
          <a:off x="926952" y="2234940"/>
          <a:ext cx="10234706" cy="33597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92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4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8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i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300" i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Niveau 1</a:t>
                      </a:r>
                      <a:endParaRPr lang="nl-NL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Niveau 2</a:t>
                      </a:r>
                      <a:endParaRPr lang="nl-NL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Niveau</a:t>
                      </a:r>
                      <a:r>
                        <a:rPr lang="nl-NL" sz="13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nl-NL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A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Niveau</a:t>
                      </a:r>
                      <a:r>
                        <a:rPr lang="nl-NL" sz="13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nl-NL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1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Niveau</a:t>
                      </a:r>
                      <a:r>
                        <a:rPr lang="nl-NL" sz="13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nl-NL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Territoriale</a:t>
                      </a:r>
                      <a:r>
                        <a:rPr lang="en-GB" sz="170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veiligheid</a:t>
                      </a:r>
                      <a:r>
                        <a:rPr lang="en-GB" sz="170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nl-NL" sz="130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2016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6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2021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A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Economische</a:t>
                      </a:r>
                      <a:r>
                        <a:rPr lang="en-GB" sz="170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veiligheid</a:t>
                      </a:r>
                      <a:endParaRPr lang="nl-NL" sz="130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2016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2021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6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A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Maatschappelijke</a:t>
                      </a:r>
                      <a:r>
                        <a:rPr lang="en-GB" sz="170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veiligheid</a:t>
                      </a:r>
                      <a:endParaRPr lang="nl-NL" sz="130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2016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2021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6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A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Ecologische</a:t>
                      </a:r>
                      <a:r>
                        <a:rPr lang="en-GB" sz="170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veiligheid</a:t>
                      </a:r>
                      <a:endParaRPr lang="nl-NL" sz="130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2016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2021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6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A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Technologische</a:t>
                      </a:r>
                      <a:r>
                        <a:rPr lang="en-GB" sz="170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70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veiligheid</a:t>
                      </a:r>
                      <a:endParaRPr lang="nl-NL" sz="130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2016</a:t>
                      </a: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2021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6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A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74045" marR="7404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64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682"/>
            <a:ext cx="10515600" cy="1325563"/>
          </a:xfrm>
        </p:spPr>
        <p:txBody>
          <a:bodyPr>
            <a:noAutofit/>
          </a:bodyPr>
          <a:lstStyle/>
          <a:p>
            <a:r>
              <a:rPr lang="en-US" spc="-1" dirty="0" err="1">
                <a:uFill>
                  <a:solidFill>
                    <a:srgbClr val="FFFFFF"/>
                  </a:solidFill>
                </a:uFill>
                <a:ea typeface="Verdana"/>
              </a:rPr>
              <a:t>Dreigingsbeeld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Verdana"/>
              </a:rPr>
              <a:t> EU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04" y="2015331"/>
            <a:ext cx="5783791" cy="37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129</Words>
  <Application>Microsoft Office PowerPoint</Application>
  <PresentationFormat>Aangepast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 Theme</vt:lpstr>
      <vt:lpstr>Multi-Orde</vt:lpstr>
      <vt:lpstr>Wat is er aan de hand in de wereld?</vt:lpstr>
      <vt:lpstr>Huidige strategische oriëntatie</vt:lpstr>
      <vt:lpstr>Is dat zo? CSM meet deze ideeën</vt:lpstr>
      <vt:lpstr>10 verschillende thema’s</vt:lpstr>
      <vt:lpstr>Evidence based methodologie Clingendael structured expert approach</vt:lpstr>
      <vt:lpstr>Voorbeeld Territoriale integriteit</vt:lpstr>
      <vt:lpstr>Bedreiging veiligheidsbelangen</vt:lpstr>
      <vt:lpstr>Dreigingsbeeld EU 2021</vt:lpstr>
      <vt:lpstr>Internationale orde Nalevingsscores G8/G20</vt:lpstr>
      <vt:lpstr>PowerPoint-presentatie</vt:lpstr>
      <vt:lpstr>PowerPoint-presentatie</vt:lpstr>
      <vt:lpstr>PowerPoint-presentatie</vt:lpstr>
      <vt:lpstr>Beleidsimplicaties</vt:lpstr>
      <vt:lpstr>Dank voor uw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van Silfhout (Textcetera)</dc:creator>
  <cp:lastModifiedBy>Giselle van der Geer</cp:lastModifiedBy>
  <cp:revision>33</cp:revision>
  <dcterms:created xsi:type="dcterms:W3CDTF">2017-02-17T07:40:22Z</dcterms:created>
  <dcterms:modified xsi:type="dcterms:W3CDTF">2017-02-21T11:13:57Z</dcterms:modified>
</cp:coreProperties>
</file>