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9" r:id="rId10"/>
    <p:sldId id="270" r:id="rId11"/>
    <p:sldId id="262" r:id="rId12"/>
    <p:sldId id="264" r:id="rId13"/>
    <p:sldId id="265" r:id="rId14"/>
    <p:sldId id="261" r:id="rId15"/>
    <p:sldId id="263" r:id="rId16"/>
  </p:sldIdLst>
  <p:sldSz cx="12192000" cy="6858000"/>
  <p:notesSz cx="6858000" cy="9144000"/>
  <p:defaultTextStyle>
    <a:defPPr>
      <a:defRPr lang="nl-NL"/>
    </a:defPPr>
    <a:lvl1pPr marL="0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8F"/>
    <a:srgbClr val="DDF3FF"/>
    <a:srgbClr val="0056A0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-114" y="-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721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48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1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63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44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4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84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58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69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24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E8F39F9-880A-47CC-8493-19B3AA610C4E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1685500-23D7-4F13-97C5-F2672ADBB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4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3698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1" y="6169067"/>
            <a:ext cx="2232661" cy="47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0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52749"/>
            <a:ext cx="9144000" cy="84571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Multi-Orde</a:t>
            </a:r>
            <a:endParaRPr lang="nl-NL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465"/>
            <a:ext cx="9144000" cy="1655762"/>
          </a:xfrm>
          <a:effectLst>
            <a:outerShdw blurRad="76200" dist="25400" dir="2700000" algn="tl" rotWithShape="0">
              <a:prstClr val="black">
                <a:alpha val="85000"/>
              </a:prstClr>
            </a:outerShdw>
          </a:effectLst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Clingendael Strategische Monitor 2017</a:t>
            </a:r>
          </a:p>
        </p:txBody>
      </p:sp>
      <p:sp>
        <p:nvSpPr>
          <p:cNvPr id="5" name="Rectangle 4"/>
          <p:cNvSpPr/>
          <p:nvPr/>
        </p:nvSpPr>
        <p:spPr>
          <a:xfrm>
            <a:off x="5863629" y="6148491"/>
            <a:ext cx="10544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>
                <a:solidFill>
                  <a:schemeClr val="bg1"/>
                </a:solidFill>
              </a:rPr>
              <a:t>Februari 2017</a:t>
            </a:r>
            <a:endParaRPr lang="nl-NL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098" y="5659208"/>
            <a:ext cx="2292786" cy="72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1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Internationale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orde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/>
            </a:r>
            <a:b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</a:br>
            <a:r>
              <a:rPr lang="en-US" sz="2800" b="0" spc="-1" dirty="0" err="1">
                <a:uFill>
                  <a:solidFill>
                    <a:srgbClr val="FFFFFF"/>
                  </a:solidFill>
                </a:uFill>
                <a:ea typeface="Verdana"/>
              </a:rPr>
              <a:t>Nalevingsscores</a:t>
            </a:r>
            <a:r>
              <a:rPr lang="en-US" sz="2800" b="0" spc="-1" dirty="0">
                <a:uFill>
                  <a:solidFill>
                    <a:srgbClr val="FFFFFF"/>
                  </a:solidFill>
                </a:uFill>
                <a:ea typeface="Verdana"/>
              </a:rPr>
              <a:t> G8/G20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103" y="2014031"/>
            <a:ext cx="5932571" cy="443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7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8894" y="348193"/>
            <a:ext cx="10515600" cy="701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/>
              <a:t>Internationale</a:t>
            </a:r>
            <a:r>
              <a:rPr lang="nl-NL" sz="4000" dirty="0"/>
              <a:t> orde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23" y="1218198"/>
            <a:ext cx="603885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29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8894" y="348193"/>
            <a:ext cx="10515600" cy="701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/>
              <a:t>Multi-Orde</a:t>
            </a:r>
            <a:endParaRPr lang="nl-NL" sz="4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1" y="6169067"/>
            <a:ext cx="2232661" cy="47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64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8894" y="348193"/>
            <a:ext cx="10515600" cy="701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/>
              <a:t>Multi-Orde</a:t>
            </a:r>
            <a:endParaRPr lang="nl-NL" sz="4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1" y="6169067"/>
            <a:ext cx="2232661" cy="47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1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Beleidsimplicaties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2646"/>
            <a:ext cx="10515600" cy="2991853"/>
          </a:xfrm>
        </p:spPr>
        <p:txBody>
          <a:bodyPr>
            <a:normAutofit/>
          </a:bodyPr>
          <a:lstStyle/>
          <a:p>
            <a:pPr marL="457154" indent="-514350">
              <a:buFont typeface="+mj-lt"/>
              <a:buAutoNum type="arabicPeriod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Heroverwegen van huidige strategische oriëntatie</a:t>
            </a:r>
          </a:p>
          <a:p>
            <a:pPr marL="457154" indent="-514350">
              <a:buFont typeface="+mj-lt"/>
              <a:buAutoNum type="arabicPeriod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Pragmatisch multilateralisme </a:t>
            </a:r>
          </a:p>
          <a:p>
            <a:pPr marL="457154" indent="-514350">
              <a:buFont typeface="+mj-lt"/>
              <a:buAutoNum type="arabicPeriod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Noodzaak geïntegreerde strategie/coördinatie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59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Dank voor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uw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aandacht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49020"/>
            <a:ext cx="10515600" cy="8675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dirty="0">
                <a:solidFill>
                  <a:schemeClr val="bg1">
                    <a:alpha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clingendael.nl/</a:t>
            </a:r>
            <a:r>
              <a:rPr lang="nl-NL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monitor2017</a:t>
            </a:r>
            <a:endParaRPr lang="en-GB" sz="5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584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245" y="923925"/>
            <a:ext cx="5289055" cy="2030083"/>
          </a:xfrm>
        </p:spPr>
        <p:txBody>
          <a:bodyPr>
            <a:noAutofit/>
          </a:bodyPr>
          <a:lstStyle/>
          <a:p>
            <a:pPr algn="r"/>
            <a:r>
              <a:rPr lang="nl-NL" sz="6000" b="1" dirty="0"/>
              <a:t>Wat is er</a:t>
            </a:r>
            <a:br>
              <a:rPr lang="nl-NL" sz="6000" b="1" dirty="0"/>
            </a:br>
            <a:r>
              <a:rPr lang="nl-NL" sz="6000" b="1" dirty="0"/>
              <a:t>aan de hand</a:t>
            </a:r>
            <a:br>
              <a:rPr lang="nl-NL" sz="6000" b="1" dirty="0"/>
            </a:br>
            <a:r>
              <a:rPr lang="nl-NL" sz="6000" b="1" dirty="0"/>
              <a:t>in de wereld?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86" y="747232"/>
            <a:ext cx="4092972" cy="544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82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Huidige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strategische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oriëntatie</a:t>
            </a:r>
            <a:endParaRPr lang="nl-NL" dirty="0"/>
          </a:p>
        </p:txBody>
      </p:sp>
      <p:sp>
        <p:nvSpPr>
          <p:cNvPr id="4" name="Rectangle 3"/>
          <p:cNvSpPr/>
          <p:nvPr/>
        </p:nvSpPr>
        <p:spPr>
          <a:xfrm>
            <a:off x="838200" y="2139066"/>
            <a:ext cx="454342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 wereld is in beweging door verschuivende geopolitieke en economische machtsverhoudingen”</a:t>
            </a:r>
          </a:p>
          <a:p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Ministerie van Defensie, In het belang van Nederland </a:t>
            </a:r>
          </a:p>
        </p:txBody>
      </p:sp>
      <p:sp>
        <p:nvSpPr>
          <p:cNvPr id="5" name="Rectangle 4"/>
          <p:cNvSpPr/>
          <p:nvPr/>
        </p:nvSpPr>
        <p:spPr>
          <a:xfrm>
            <a:off x="6511291" y="2139065"/>
            <a:ext cx="4720590" cy="3477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 wereld is ondoorzichtiger en onvoorspelbaarder geworden met de opkomst van nieuwe geopolitieke en economische grote mogendheden en verschuivende internationale machtsverhoudingen”</a:t>
            </a:r>
          </a:p>
          <a:p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Internationale Veiligheidsstrategie</a:t>
            </a: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5934075" y="2139065"/>
            <a:ext cx="0" cy="3477876"/>
          </a:xfrm>
          <a:prstGeom prst="line">
            <a:avLst/>
          </a:prstGeom>
          <a:ln w="15875">
            <a:solidFill>
              <a:schemeClr val="bg1"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174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nl-NL" dirty="0"/>
              <a:t>Is dat zo?</a:t>
            </a:r>
            <a:br>
              <a:rPr lang="nl-NL" dirty="0"/>
            </a:br>
            <a:r>
              <a:rPr lang="nl-NL" sz="2800" b="0" dirty="0"/>
              <a:t>CSM meet deze ideeën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058" y="2340141"/>
            <a:ext cx="7265068" cy="3039979"/>
          </a:xfrm>
        </p:spPr>
        <p:txBody>
          <a:bodyPr/>
          <a:lstStyle/>
          <a:p>
            <a:pPr marL="5715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 vragen centraal:</a:t>
            </a:r>
            <a:br>
              <a:rPr lang="nl-N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77" lvl="1" indent="-514350" defTabSz="9144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 dreigingsbeeld kan worden verwacht voor de EU en haar lidstaten in 2021?</a:t>
            </a:r>
            <a:endParaRPr lang="nl-NL" sz="2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77" lvl="1" indent="-514350" defTabSz="9144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welke richting ontwikkelt de </a:t>
            </a:r>
            <a:r>
              <a:rPr lang="nl-NL" i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rules-based</a:t>
            </a:r>
            <a:r>
              <a:rPr lang="nl-NL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order</a:t>
            </a:r>
            <a:r>
              <a:rPr lang="nl-N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zich tegen 2021?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8906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10 verschillende thema’s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87" y="1590397"/>
            <a:ext cx="7715225" cy="441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3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nl-NL" dirty="0" err="1"/>
              <a:t>Evidence</a:t>
            </a:r>
            <a:r>
              <a:rPr lang="nl-NL" dirty="0"/>
              <a:t> </a:t>
            </a:r>
            <a:r>
              <a:rPr lang="nl-NL" dirty="0" err="1"/>
              <a:t>based</a:t>
            </a:r>
            <a:r>
              <a:rPr lang="nl-NL" dirty="0"/>
              <a:t> methodologie</a:t>
            </a:r>
            <a:br>
              <a:rPr lang="nl-NL" dirty="0"/>
            </a:br>
            <a:r>
              <a:rPr lang="nl-NL" sz="2800" b="0" dirty="0"/>
              <a:t>Clingendael </a:t>
            </a:r>
            <a:r>
              <a:rPr lang="nl-NL" sz="2800" b="0" dirty="0" err="1"/>
              <a:t>structured</a:t>
            </a:r>
            <a:r>
              <a:rPr lang="nl-NL" sz="2800" b="0" dirty="0"/>
              <a:t> expert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55511"/>
            <a:ext cx="7265068" cy="592712"/>
          </a:xfrm>
        </p:spPr>
        <p:txBody>
          <a:bodyPr>
            <a:normAutofit/>
          </a:bodyPr>
          <a:lstStyle/>
          <a:p>
            <a:pPr marL="5715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Doel: experts centraal – basis in kwantitatieve data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614" y="2259657"/>
            <a:ext cx="6901113" cy="27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19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nl-NL" sz="2800" b="0" dirty="0"/>
              <a:t>Voorbeeld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/>
            </a:r>
            <a:b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</a:b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Territoriale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integriteit</a:t>
            </a:r>
            <a:endParaRPr lang="nl-NL" sz="36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87" y="1895228"/>
            <a:ext cx="7020426" cy="394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893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Bedreiging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veiligheidsbelangen</a:t>
            </a:r>
            <a:endParaRPr lang="en-US" spc="-1" dirty="0">
              <a:uFill>
                <a:solidFill>
                  <a:srgbClr val="FFFFFF"/>
                </a:solidFill>
              </a:uFill>
              <a:ea typeface="Verdana"/>
            </a:endParaRPr>
          </a:p>
        </p:txBody>
      </p:sp>
      <p:graphicFrame>
        <p:nvGraphicFramePr>
          <p:cNvPr id="4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057007"/>
              </p:ext>
            </p:extLst>
          </p:nvPr>
        </p:nvGraphicFramePr>
        <p:xfrm>
          <a:off x="926952" y="2234940"/>
          <a:ext cx="10234706" cy="335974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9929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79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52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346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46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993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68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i="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300" i="0" dirty="0"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Niveau 1</a:t>
                      </a:r>
                      <a:endParaRPr lang="nl-NL" sz="13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Niveau 2</a:t>
                      </a:r>
                      <a:endParaRPr lang="nl-NL" sz="13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Niveau</a:t>
                      </a:r>
                      <a:r>
                        <a:rPr lang="nl-NL" sz="1300" b="1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nl-NL" sz="13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Niveau</a:t>
                      </a:r>
                      <a:r>
                        <a:rPr lang="nl-NL" sz="1300" b="1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nl-NL" sz="13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Niveau</a:t>
                      </a:r>
                      <a:r>
                        <a:rPr lang="nl-NL" sz="1300" b="1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  <a:endParaRPr lang="nl-NL" sz="13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81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Territoriale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veiligheid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nl-NL" sz="130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2016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2021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1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Economische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veiligheid</a:t>
                      </a:r>
                      <a:endParaRPr lang="nl-NL" sz="130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2016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2021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6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Maatschappelijke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veiligheid</a:t>
                      </a:r>
                      <a:endParaRPr lang="nl-NL" sz="130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2016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2021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81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Ecologische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veiligheid</a:t>
                      </a:r>
                      <a:endParaRPr lang="nl-NL" sz="130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2016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2021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01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Technologische</a:t>
                      </a:r>
                      <a:r>
                        <a:rPr lang="en-GB" sz="1700" i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700" i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veiligheid</a:t>
                      </a:r>
                      <a:endParaRPr lang="nl-NL" sz="130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2016</a:t>
                      </a: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D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</a:rPr>
                        <a:t>2021</a:t>
                      </a:r>
                      <a:endParaRPr lang="nl-NL" sz="17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96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A1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010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74045" marR="7404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649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5682"/>
            <a:ext cx="10515600" cy="1325563"/>
          </a:xfrm>
        </p:spPr>
        <p:txBody>
          <a:bodyPr>
            <a:noAutofit/>
          </a:bodyPr>
          <a:lstStyle/>
          <a:p>
            <a:r>
              <a:rPr lang="en-US" spc="-1" dirty="0" err="1">
                <a:uFill>
                  <a:solidFill>
                    <a:srgbClr val="FFFFFF"/>
                  </a:solidFill>
                </a:uFill>
                <a:ea typeface="Verdana"/>
              </a:rPr>
              <a:t>Dreigingsbeeld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Verdana"/>
              </a:rPr>
              <a:t> EU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104" y="2015331"/>
            <a:ext cx="5783791" cy="375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10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1769</TotalTime>
  <Words>129</Words>
  <Application>Microsoft Office PowerPoint</Application>
  <PresentationFormat>Aangepast</PresentationFormat>
  <Paragraphs>65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 Theme</vt:lpstr>
      <vt:lpstr>Multi-Orde</vt:lpstr>
      <vt:lpstr>Wat is er aan de hand in de wereld?</vt:lpstr>
      <vt:lpstr>Huidige strategische oriëntatie</vt:lpstr>
      <vt:lpstr>Is dat zo? CSM meet deze ideeën</vt:lpstr>
      <vt:lpstr>10 verschillende thema’s</vt:lpstr>
      <vt:lpstr>Evidence based methodologie Clingendael structured expert approach</vt:lpstr>
      <vt:lpstr>Voorbeeld Territoriale integriteit</vt:lpstr>
      <vt:lpstr>Bedreiging veiligheidsbelangen</vt:lpstr>
      <vt:lpstr>Dreigingsbeeld EU 2021</vt:lpstr>
      <vt:lpstr>Internationale orde Nalevingsscores G8/G20</vt:lpstr>
      <vt:lpstr>PowerPoint-presentatie</vt:lpstr>
      <vt:lpstr>PowerPoint-presentatie</vt:lpstr>
      <vt:lpstr>PowerPoint-presentatie</vt:lpstr>
      <vt:lpstr>Beleidsimplicaties</vt:lpstr>
      <vt:lpstr>Dank voor uw aandacht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van Silfhout (Textcetera)</dc:creator>
  <cp:lastModifiedBy>Giselle van der Geer</cp:lastModifiedBy>
  <cp:revision>33</cp:revision>
  <dcterms:created xsi:type="dcterms:W3CDTF">2017-02-17T07:40:22Z</dcterms:created>
  <dcterms:modified xsi:type="dcterms:W3CDTF">2017-02-21T11:13:57Z</dcterms:modified>
</cp:coreProperties>
</file>